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76" r:id="rId4"/>
    <p:sldId id="278" r:id="rId5"/>
    <p:sldId id="279" r:id="rId6"/>
    <p:sldId id="264" r:id="rId7"/>
    <p:sldId id="271" r:id="rId8"/>
    <p:sldId id="273" r:id="rId9"/>
    <p:sldId id="266" r:id="rId10"/>
    <p:sldId id="277" r:id="rId11"/>
    <p:sldId id="272" r:id="rId12"/>
    <p:sldId id="263" r:id="rId13"/>
  </p:sldIdLst>
  <p:sldSz cx="12192000" cy="6858000"/>
  <p:notesSz cx="6797675" cy="9926638"/>
  <p:defaultTextStyle>
    <a:defPPr algn="r" rtl="1"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86748" autoAdjust="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023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-1" y="0"/>
            <a:ext cx="2947443" cy="498056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AF40D84D-8B5F-4A01-AB73-AA46476B8D2B}" type="datetime8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08 אוקטובר 21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50232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0" y="9428584"/>
            <a:ext cx="2947443" cy="49805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57E03411-58E2-43FD-AE1D-AD77DFF8CB20}" type="slidenum">
              <a: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023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0" y="0"/>
            <a:ext cx="2947443" cy="498056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51A0F66-38A4-4D53-BFEE-8379F22D5AF8}" type="datetime8">
              <a:rPr lang="he-IL" noProof="0" smtClean="0"/>
              <a:pPr/>
              <a:t>08 אוקטובר 21</a:t>
            </a:fld>
            <a:endParaRPr lang="he-IL" noProof="0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he-IL" noProof="0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he-IL" noProof="0" dirty="0"/>
              <a:t>לחץ כדי לערוך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0232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0" y="9428584"/>
            <a:ext cx="2947443" cy="49805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8DC57A8-AE18-4654-B6AF-04B3577165BE}" type="slidenum">
              <a:rPr lang="he-IL" noProof="0" smtClean="0"/>
              <a:pPr/>
              <a:t>‹#›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C8DC57A8-AE18-4654-B6AF-04B3577165BE}" type="slidenum">
              <a:rPr lang="he-IL" smtClean="0"/>
              <a:pPr rtl="1"/>
              <a:t>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46352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C8DC57A8-AE18-4654-B6AF-04B3577165BE}" type="slidenum">
              <a:rPr lang="he-IL" smtClean="0"/>
              <a:pPr rtl="1"/>
              <a:t>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27049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C8DC57A8-AE18-4654-B6AF-04B3577165BE}" type="slidenum">
              <a:rPr lang="he-IL" smtClean="0"/>
              <a:pPr rtl="1"/>
              <a:t>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53999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C8DC57A8-AE18-4654-B6AF-04B3577165BE}" type="slidenum">
              <a:rPr lang="he-IL" smtClean="0"/>
              <a:pPr rtl="1"/>
              <a:t>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48822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C8DC57A8-AE18-4654-B6AF-04B3577165BE}" type="slidenum">
              <a:rPr lang="he-IL" smtClean="0"/>
              <a:pPr rtl="1"/>
              <a:t>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1405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C8DC57A8-AE18-4654-B6AF-04B3577165BE}" type="slidenum">
              <a:rPr lang="he-IL" smtClean="0"/>
              <a:pPr rtl="1"/>
              <a:t>11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12239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C8DC57A8-AE18-4654-B6AF-04B3577165BE}" type="slidenum">
              <a:rPr lang="he-IL" smtClean="0"/>
              <a:pPr rtl="1"/>
              <a:t>12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3353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867783" y="1752600"/>
            <a:ext cx="6858002" cy="1828800"/>
          </a:xfrm>
        </p:spPr>
        <p:txBody>
          <a:bodyPr rtlCol="1" anchor="b">
            <a:normAutofit/>
          </a:bodyPr>
          <a:lstStyle>
            <a:lvl1pPr algn="r" rtl="1">
              <a:defRPr sz="5400"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867782" y="3733800"/>
            <a:ext cx="6858002" cy="914400"/>
          </a:xfrm>
        </p:spPr>
        <p:txBody>
          <a:bodyPr rtlCol="1"/>
          <a:lstStyle>
            <a:lvl1pPr marL="0" indent="0" algn="r" rtl="1">
              <a:spcBef>
                <a:spcPts val="0"/>
              </a:spcBef>
              <a:buNone/>
              <a:defRPr sz="2400"/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לוש תמונו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05344" y="421594"/>
            <a:ext cx="2286000" cy="1885508"/>
          </a:xfrm>
        </p:spPr>
        <p:txBody>
          <a:bodyPr rtlCol="1">
            <a:normAutofit/>
          </a:bodyPr>
          <a:lstStyle>
            <a:lvl1pPr algn="r" rtl="1"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grpSp>
        <p:nvGrpSpPr>
          <p:cNvPr id="84" name="קבוצה 83"/>
          <p:cNvGrpSpPr>
            <a:grpSpLocks noChangeAspect="1"/>
          </p:cNvGrpSpPr>
          <p:nvPr/>
        </p:nvGrpSpPr>
        <p:grpSpPr>
          <a:xfrm rot="16200000" flipV="1">
            <a:off x="7111534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צורה חופשית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6" name="צורה חופשית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7" name="צורה חופשית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צורה חופשית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9" name="צורה חופשית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צורה חופשית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צורה חופשית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" name="צורה חופשית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3" name="צורה חופשית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צורה חופשית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צורה חופשית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צורה חופשית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97" name="מציין מיקום של תמונה 33" descr="מציין מיקום ריק להוספת תמונה. לחץ על מציין המיקום ובחר את התמונה שברצונך להוסיף."/>
          <p:cNvSpPr>
            <a:spLocks noGrp="1"/>
          </p:cNvSpPr>
          <p:nvPr>
            <p:ph type="pic" sz="quarter" idx="17"/>
          </p:nvPr>
        </p:nvSpPr>
        <p:spPr>
          <a:xfrm>
            <a:off x="7678014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1"/>
          <a:lstStyle>
            <a:lvl1pPr marL="0" indent="0" algn="ct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/>
              <a:t>לחץ על הסמל כדי להוסיף תמונה</a:t>
            </a:r>
            <a:endParaRPr lang="he-IL" dirty="0"/>
          </a:p>
        </p:txBody>
      </p:sp>
      <p:grpSp>
        <p:nvGrpSpPr>
          <p:cNvPr id="98" name="קבוצה 97"/>
          <p:cNvGrpSpPr/>
          <p:nvPr/>
        </p:nvGrpSpPr>
        <p:grpSpPr>
          <a:xfrm>
            <a:off x="3587338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צורה חופשית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0" name="צורה חופשית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1" name="צורה חופשית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" name="צורה חופשית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3" name="צורה חופשית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4" name="צורה חופשית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5" name="צורה חופשית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6" name="צורה חופשית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7" name="צורה חופשית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8" name="צורה חופשית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9" name="צורה חופשית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0" name="צורה חופשית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11" name="מציין מיקום של תמונה 33" descr="מציין מיקום ריק להוספת תמונה. לחץ על מציין המיקום ובחר את התמונה שברצונך להוסיף."/>
          <p:cNvSpPr>
            <a:spLocks noGrp="1" noChangeAspect="1"/>
          </p:cNvSpPr>
          <p:nvPr>
            <p:ph type="pic" sz="quarter" idx="18"/>
          </p:nvPr>
        </p:nvSpPr>
        <p:spPr>
          <a:xfrm>
            <a:off x="3811629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1"/>
          <a:lstStyle>
            <a:lvl1pPr marL="0" indent="0" algn="ct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/>
              <a:t>לחץ על הסמל כדי להוסיף תמונה</a:t>
            </a:r>
            <a:endParaRPr lang="he-IL" dirty="0"/>
          </a:p>
        </p:txBody>
      </p:sp>
      <p:grpSp>
        <p:nvGrpSpPr>
          <p:cNvPr id="112" name="קבוצה 111"/>
          <p:cNvGrpSpPr/>
          <p:nvPr/>
        </p:nvGrpSpPr>
        <p:grpSpPr>
          <a:xfrm>
            <a:off x="3587338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צורה חופשית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4" name="צורה חופשית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5" name="צורה חופשית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6" name="צורה חופשית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7" name="צורה חופשית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8" name="צורה חופשית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9" name="צורה חופשית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0" name="צורה חופשית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1" name="צורה חופשית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2" name="צורה חופשית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צורה חופשית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4" name="צורה חופשית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5" name="מציין מיקום של תמונה 33" descr="מציין מיקום ריק להוספת תמונה. לחץ על מציין המיקום ובחר את התמונה שברצונך להוסיף."/>
          <p:cNvSpPr>
            <a:spLocks noGrp="1" noChangeAspect="1"/>
          </p:cNvSpPr>
          <p:nvPr>
            <p:ph type="pic" sz="quarter" idx="19"/>
          </p:nvPr>
        </p:nvSpPr>
        <p:spPr>
          <a:xfrm>
            <a:off x="3811629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1"/>
          <a:lstStyle>
            <a:lvl1pPr marL="0" indent="0" algn="ct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/>
              <a:t>לחץ על הסמל כדי להוסיף תמונה</a:t>
            </a:r>
            <a:endParaRPr lang="he-IL" dirty="0"/>
          </a:p>
        </p:txBody>
      </p:sp>
      <p:sp>
        <p:nvSpPr>
          <p:cNvPr id="126" name="מציין מיקום טקסט 3"/>
          <p:cNvSpPr>
            <a:spLocks noGrp="1"/>
          </p:cNvSpPr>
          <p:nvPr>
            <p:ph type="body" sz="half" idx="21"/>
          </p:nvPr>
        </p:nvSpPr>
        <p:spPr>
          <a:xfrm>
            <a:off x="805344" y="2484992"/>
            <a:ext cx="2286000" cy="3248729"/>
          </a:xfrm>
        </p:spPr>
        <p:txBody>
          <a:bodyPr rtlCol="1" anchor="t" anchorCtr="0">
            <a:normAutofit/>
          </a:bodyPr>
          <a:lstStyle>
            <a:lvl1pPr marL="0" indent="0" algn="r" rtl="1">
              <a:spcBef>
                <a:spcPts val="1600"/>
              </a:spcBef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he-IL"/>
              <a:t>ערוך סגנונות טקסט של תבנית בסיס</a:t>
            </a:r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22B156B-59AE-415F-B24B-8756D48BB977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של תאריך 5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9775430-4909-4DAB-90B9-006AD4153681}" type="datetime8">
              <a:rPr lang="he-IL" smtClean="0"/>
              <a:pPr/>
              <a:t>08 אוקטובר 21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6613" y="1330347"/>
            <a:ext cx="3840480" cy="2103120"/>
          </a:xfrm>
        </p:spPr>
        <p:txBody>
          <a:bodyPr rtlCol="1" anchor="b">
            <a:normAutofit/>
          </a:bodyPr>
          <a:lstStyle>
            <a:lvl1pPr algn="r" rtl="1">
              <a:defRPr sz="3600"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263140" y="914400"/>
            <a:ext cx="6172201" cy="5029200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2000"/>
            </a:lvl6pPr>
            <a:lvl7pPr algn="r" rtl="1">
              <a:defRPr sz="2000"/>
            </a:lvl7pPr>
            <a:lvl8pPr algn="r" rtl="1">
              <a:defRPr sz="2000"/>
            </a:lvl8pPr>
            <a:lvl9pPr algn="r" rtl="1">
              <a:defRPr sz="2000"/>
            </a:lvl9pPr>
          </a:lstStyle>
          <a:p>
            <a:pPr lvl="0" rtl="1"/>
            <a:r>
              <a:rPr lang="he-IL"/>
              <a:t>ערוך סגנונות טקסט של תבנית בסיס</a:t>
            </a:r>
          </a:p>
          <a:p>
            <a:pPr lvl="1" rtl="1"/>
            <a:r>
              <a:rPr lang="he-IL"/>
              <a:t>רמה שניה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6613" y="3555523"/>
            <a:ext cx="3840480" cy="2388077"/>
          </a:xfrm>
        </p:spPr>
        <p:txBody>
          <a:bodyPr rtlCol="1">
            <a:normAutofit/>
          </a:bodyPr>
          <a:lstStyle>
            <a:lvl1pPr marL="0" indent="0" algn="r" rtl="1">
              <a:buNone/>
              <a:defRPr sz="1800"/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he-IL"/>
              <a:t>ערוך סגנונות טקסט של תבנית בסיס</a:t>
            </a:r>
          </a:p>
        </p:txBody>
      </p:sp>
      <p:sp>
        <p:nvSpPr>
          <p:cNvPr id="11" name="מציין מיקום של מספר שקופית 7"/>
          <p:cNvSpPr>
            <a:spLocks noGrp="1"/>
          </p:cNvSpPr>
          <p:nvPr>
            <p:ph type="sldNum" sz="quarter" idx="12"/>
          </p:nvPr>
        </p:nvSpPr>
        <p:spPr>
          <a:xfrm>
            <a:off x="10368000" y="6019801"/>
            <a:ext cx="762000" cy="228600"/>
          </a:xfrm>
        </p:spPr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22B156B-59AE-415F-B24B-8756D48BB977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12" name="מציין מיקום של כותרת תחתונה 6"/>
          <p:cNvSpPr>
            <a:spLocks noGrp="1"/>
          </p:cNvSpPr>
          <p:nvPr>
            <p:ph type="ftr" sz="quarter" idx="11"/>
          </p:nvPr>
        </p:nvSpPr>
        <p:spPr>
          <a:xfrm>
            <a:off x="4284663" y="6019801"/>
            <a:ext cx="5943600" cy="228600"/>
          </a:xfrm>
        </p:spPr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13" name="מציין מיקום של תאריך 5"/>
          <p:cNvSpPr>
            <a:spLocks noGrp="1"/>
          </p:cNvSpPr>
          <p:nvPr>
            <p:ph type="dt" sz="half" idx="10"/>
          </p:nvPr>
        </p:nvSpPr>
        <p:spPr>
          <a:xfrm>
            <a:off x="2741611" y="6019801"/>
            <a:ext cx="1396260" cy="228600"/>
          </a:xfrm>
        </p:spPr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9775430-4909-4DAB-90B9-006AD4153681}" type="datetime8">
              <a:rPr lang="he-IL" smtClean="0"/>
              <a:pPr/>
              <a:t>08 אוקטובר 21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2003" y="1330347"/>
            <a:ext cx="3840480" cy="2103120"/>
          </a:xfrm>
        </p:spPr>
        <p:txBody>
          <a:bodyPr rtlCol="1" anchor="b">
            <a:normAutofit/>
          </a:bodyPr>
          <a:lstStyle>
            <a:lvl1pPr algn="r" rtl="1">
              <a:defRPr sz="3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grpSp>
        <p:nvGrpSpPr>
          <p:cNvPr id="8" name="קבוצה 7"/>
          <p:cNvGrpSpPr/>
          <p:nvPr/>
        </p:nvGrpSpPr>
        <p:grpSpPr>
          <a:xfrm>
            <a:off x="5302627" y="781398"/>
            <a:ext cx="6433398" cy="5053665"/>
            <a:chOff x="5162444" y="781398"/>
            <a:chExt cx="6433398" cy="5053665"/>
          </a:xfrm>
        </p:grpSpPr>
        <p:sp>
          <p:nvSpPr>
            <p:cNvPr id="9" name="צורה חופשית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צורה חופשית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קבוצה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צורה חופשית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צורה חופשית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2" name="צורה חופשית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צורה חופשית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צורה חופשית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צורה חופשית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צורה חופשית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צורה חופשית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צורה חופשית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צורה חופשית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" name="מציין מיקום של תמונה 2" descr="מציין מיקום ריק להוספת תמונה. לחץ על מציין המיקום ובחר את התמונה שברצונך להוסיף."/>
          <p:cNvSpPr>
            <a:spLocks noGrp="1"/>
          </p:cNvSpPr>
          <p:nvPr>
            <p:ph type="pic" idx="1"/>
          </p:nvPr>
        </p:nvSpPr>
        <p:spPr>
          <a:xfrm>
            <a:off x="5543694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1"/>
          <a:lstStyle>
            <a:lvl1pPr marL="0" indent="0" algn="r" rtl="1">
              <a:buNone/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he-IL"/>
              <a:t>לחץ על הסמל כדי להוסיף תמונה</a:t>
            </a:r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022003" y="3555521"/>
            <a:ext cx="3840480" cy="2168517"/>
          </a:xfrm>
        </p:spPr>
        <p:txBody>
          <a:bodyPr rtlCol="1">
            <a:normAutofit/>
          </a:bodyPr>
          <a:lstStyle>
            <a:lvl1pPr marL="0" indent="0" algn="r" rtl="1"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he-IL"/>
              <a:t>ערוך סגנונות טקסט של תבנית בסיס</a:t>
            </a: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22B156B-59AE-415F-B24B-8756D48BB977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A9302CF-9651-4632-9195-1D7FBF321DBA}" type="datetime8">
              <a:rPr lang="he-IL" smtClean="0"/>
              <a:pPr/>
              <a:t>08 אוקטובר 21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 rtlCol="1"/>
          <a:lstStyle/>
          <a:p>
            <a:pPr lvl="0" rtl="1"/>
            <a:r>
              <a:rPr lang="he-IL"/>
              <a:t>ערוך סגנונות טקסט של תבנית בסיס</a:t>
            </a:r>
          </a:p>
          <a:p>
            <a:pPr lvl="1" rtl="1"/>
            <a:r>
              <a:rPr lang="he-IL"/>
              <a:t>רמה שניה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022B156B-59AE-415F-B24B-8756D48BB977}" type="slidenum">
              <a:rPr lang="he-IL"/>
              <a:pPr rtl="1"/>
              <a:t>‹#›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/>
            </a:lvl1pPr>
          </a:lstStyle>
          <a:p>
            <a:fld id="{2967DEC5-3DE6-443D-8586-D93577BE3BA0}" type="datetime8">
              <a:rPr lang="he-IL" smtClean="0"/>
              <a:pPr/>
              <a:t>08 אוקטובר 21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1"/>
          <a:lstStyle>
            <a:lvl1pPr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1"/>
          <a:lstStyle/>
          <a:p>
            <a:pPr lvl="0" rtl="1"/>
            <a:r>
              <a:rPr lang="he-IL"/>
              <a:t>ערוך סגנונות טקסט של תבנית בסיס</a:t>
            </a:r>
          </a:p>
          <a:p>
            <a:pPr lvl="1" rtl="1"/>
            <a:r>
              <a:rPr lang="he-IL"/>
              <a:t>רמה שניה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022B156B-59AE-415F-B24B-8756D48BB977}" type="slidenum">
              <a:rPr lang="he-IL"/>
              <a:pPr rtl="1"/>
              <a:t>‹#›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/>
            </a:lvl1pPr>
          </a:lstStyle>
          <a:p>
            <a:fld id="{CA320E72-8F04-406D-BE02-D94DB2B182DE}" type="datetime8">
              <a:rPr lang="he-IL" smtClean="0"/>
              <a:pPr/>
              <a:t>08 אוקטובר 21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 rtlCol="1"/>
          <a:lstStyle/>
          <a:p>
            <a:pPr lvl="0" rtl="1"/>
            <a:r>
              <a:rPr lang="he-IL"/>
              <a:t>ערוך סגנונות טקסט של תבנית בסיס</a:t>
            </a:r>
          </a:p>
          <a:p>
            <a:pPr lvl="1" rtl="1"/>
            <a:r>
              <a:rPr lang="he-IL"/>
              <a:t>רמה שניה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022B156B-59AE-415F-B24B-8756D48BB977}" type="slidenum">
              <a:rPr lang="he-IL"/>
              <a:pPr rtl="1"/>
              <a:t>‹#›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/>
            </a:lvl1pPr>
          </a:lstStyle>
          <a:p>
            <a:fld id="{7D66E3E8-6254-446E-8F59-1C10B90AA3F1}" type="datetime8">
              <a:rPr lang="he-IL" smtClean="0"/>
              <a:pPr/>
              <a:t>08 אוקטובר 21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57395" y="1828800"/>
            <a:ext cx="6858002" cy="1828800"/>
          </a:xfrm>
        </p:spPr>
        <p:txBody>
          <a:bodyPr rtlCol="1" anchor="b">
            <a:normAutofit/>
          </a:bodyPr>
          <a:lstStyle>
            <a:lvl1pPr algn="r" rtl="1">
              <a:defRPr sz="4400"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57392" y="3733800"/>
            <a:ext cx="6858002" cy="914400"/>
          </a:xfrm>
        </p:spPr>
        <p:txBody>
          <a:bodyPr rtlCol="1"/>
          <a:lstStyle>
            <a:lvl1pPr marL="0" indent="0" algn="r" rtl="1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r" rtl="1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he-IL"/>
              <a:t>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1"/>
          <a:lstStyle/>
          <a:p>
            <a:pPr lvl="0" rtl="1"/>
            <a:r>
              <a:rPr lang="he-IL"/>
              <a:t>ערוך סגנונות טקסט של תבנית בסיס</a:t>
            </a:r>
          </a:p>
          <a:p>
            <a:pPr lvl="1" rtl="1"/>
            <a:r>
              <a:rPr lang="he-IL"/>
              <a:t>רמה שניה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1"/>
          <a:lstStyle/>
          <a:p>
            <a:pPr lvl="0" rtl="1"/>
            <a:r>
              <a:rPr lang="he-IL"/>
              <a:t>ערוך סגנונות טקסט של תבנית בסיס</a:t>
            </a:r>
          </a:p>
          <a:p>
            <a:pPr lvl="1" rtl="1"/>
            <a:r>
              <a:rPr lang="he-IL"/>
              <a:t>רמה שניה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022B156B-59AE-415F-B24B-8756D48BB977}" type="slidenum">
              <a:rPr lang="he-IL"/>
              <a:pPr rtl="1"/>
              <a:t>‹#›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he-IL" dirty="0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/>
            </a:lvl1pPr>
          </a:lstStyle>
          <a:p>
            <a:fld id="{024FB10E-D1E1-49D2-A99A-72F7163561FB}" type="datetime8">
              <a:rPr lang="he-IL" smtClean="0"/>
              <a:pPr/>
              <a:t>08 אוקטובר 21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1" anchor="b"/>
          <a:lstStyle>
            <a:lvl1pPr marL="0" indent="0" algn="r" rtl="1">
              <a:spcBef>
                <a:spcPts val="0"/>
              </a:spcBef>
              <a:buNone/>
              <a:defRPr sz="2400" b="1"/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1"/>
          <a:lstStyle/>
          <a:p>
            <a:pPr lvl="0" rtl="1"/>
            <a:r>
              <a:rPr lang="he-IL"/>
              <a:t>ערוך סגנונות טקסט של תבנית בסיס</a:t>
            </a:r>
          </a:p>
          <a:p>
            <a:pPr lvl="1" rtl="1"/>
            <a:r>
              <a:rPr lang="he-IL"/>
              <a:t>רמה שניה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1" anchor="b"/>
          <a:lstStyle>
            <a:lvl1pPr marL="0" indent="0" algn="r" rtl="1">
              <a:spcBef>
                <a:spcPts val="0"/>
              </a:spcBef>
              <a:buNone/>
              <a:defRPr sz="2400" b="1"/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1"/>
          <a:lstStyle/>
          <a:p>
            <a:pPr lvl="0" rtl="1"/>
            <a:r>
              <a:rPr lang="he-IL"/>
              <a:t>ערוך סגנונות טקסט של תבנית בסיס</a:t>
            </a:r>
          </a:p>
          <a:p>
            <a:pPr lvl="1" rtl="1"/>
            <a:r>
              <a:rPr lang="he-IL"/>
              <a:t>רמה שניה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022B156B-59AE-415F-B24B-8756D48BB977}" type="slidenum">
              <a:rPr lang="he-IL"/>
              <a:pPr rtl="1"/>
              <a:t>‹#›</a:t>
            </a:fld>
            <a:endParaRPr lang="he-IL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he-IL" dirty="0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/>
            </a:lvl1pPr>
          </a:lstStyle>
          <a:p>
            <a:fld id="{3E190B5D-2101-4174-A915-8A0C10893B3A}" type="datetime8">
              <a:rPr lang="he-IL" smtClean="0"/>
              <a:pPr/>
              <a:t>08 אוקטובר 21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022B156B-59AE-415F-B24B-8756D48BB977}" type="slidenum">
              <a:rPr lang="he-IL"/>
              <a:pPr rtl="1"/>
              <a:t>‹#›</a:t>
            </a:fld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/>
            </a:lvl1pPr>
          </a:lstStyle>
          <a:p>
            <a:fld id="{AD85D064-7763-43EB-904E-0481D2F3C849}" type="datetime8">
              <a:rPr lang="he-IL" smtClean="0"/>
              <a:pPr/>
              <a:t>08 אוקטובר 21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022B156B-59AE-415F-B24B-8756D48BB977}" type="slidenum">
              <a:rPr lang="he-IL"/>
              <a:pPr rtl="1"/>
              <a:t>‹#›</a:t>
            </a:fld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he-IL" dirty="0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/>
            </a:lvl1pPr>
          </a:lstStyle>
          <a:p>
            <a:fld id="{0D16BCE3-A163-433F-AB28-B001F694CF3D}" type="datetime8">
              <a:rPr lang="he-IL" smtClean="0"/>
              <a:pPr/>
              <a:t>08 אוקטובר 21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תי תמונו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grpSp>
        <p:nvGrpSpPr>
          <p:cNvPr id="9" name="קבוצה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צורה חופשית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צורה חופשית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צורה חופשית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צורה חופשית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צורה חופשית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צורה חופשית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צורה חופשית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צורה חופשית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צורה חופשית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צורה חופשית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צורה חופשית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צורה חופשית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6" name="מציין מיקום של תמונה 33" descr="מציין מיקום ריק להוספת תמונה. לחץ על מציין המיקום ובחר את התמונה שברצונך להוסיף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1"/>
          <a:lstStyle>
            <a:lvl1pPr marL="0" indent="0" algn="ct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/>
              <a:t>לחץ על הסמל כדי להוסיף תמונה</a:t>
            </a:r>
            <a:endParaRPr lang="he-IL" dirty="0"/>
          </a:p>
        </p:txBody>
      </p:sp>
      <p:sp>
        <p:nvSpPr>
          <p:cNvPr id="39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1600"/>
              </a:spcBef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he-IL"/>
              <a:t>ערוך סגנונות טקסט של תבנית בסיס</a:t>
            </a:r>
          </a:p>
        </p:txBody>
      </p:sp>
      <p:grpSp>
        <p:nvGrpSpPr>
          <p:cNvPr id="22" name="קבוצה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צורה חופשית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צורה חופשית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צורה חופשית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צורה חופשית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צורה חופשית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צורה חופשית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צורה חופשית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צורה חופשית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צורה חופשית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צורה חופשית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צורה חופשית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צורה חופשית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7" name="מציין מיקום של תמונה 33" descr="מציין מיקום ריק להוספת תמונה. לחץ על מציין המיקום ובחר את התמונה שברצונך להוסיף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1"/>
          <a:lstStyle>
            <a:lvl1pPr marL="0" indent="0" algn="ct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/>
              <a:t>לחץ על הסמל כדי להוסיף תמונה</a:t>
            </a:r>
            <a:endParaRPr lang="he-IL" dirty="0"/>
          </a:p>
        </p:txBody>
      </p:sp>
      <p:sp>
        <p:nvSpPr>
          <p:cNvPr id="40" name="מציין מיקום טקסט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1600"/>
              </a:spcBef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he-IL"/>
              <a:t>ערוך סגנונות טקסט של תבנית בסיס</a:t>
            </a:r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22B156B-59AE-415F-B24B-8756D48BB977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של תאריך 5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BB75382-67E0-4EFC-93F1-0BFDB15135DB}" type="datetime8">
              <a:rPr lang="he-IL" smtClean="0"/>
              <a:pPr/>
              <a:t>08 אוקטובר 21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לוש תמונות עם כיתוב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grpSp>
        <p:nvGrpSpPr>
          <p:cNvPr id="52" name="קבוצה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צורה חופשית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צורה חופשית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צורה חופשית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צורה חופשית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צורה חופשית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צורה חופשית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צורה חופשית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צורה חופשית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צורה חופשית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צורה חופשית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צורה חופשית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צורה חופשית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9" name="מציין מיקום של תמונה 33" descr="מציין מיקום ריק להוספת תמונה. לחץ על מציין המיקום ובחר את התמונה שברצונך להוסיף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1"/>
          <a:lstStyle>
            <a:lvl1pPr marL="0" indent="0" algn="ct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/>
              <a:t>לחץ על הסמל כדי להוסיף תמונה</a:t>
            </a:r>
            <a:endParaRPr lang="he-IL" dirty="0"/>
          </a:p>
        </p:txBody>
      </p:sp>
      <p:sp>
        <p:nvSpPr>
          <p:cNvPr id="81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1600"/>
              </a:spcBef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he-IL"/>
              <a:t>ערוך סגנונות טקסט של תבנית בסיס</a:t>
            </a:r>
          </a:p>
        </p:txBody>
      </p:sp>
      <p:grpSp>
        <p:nvGrpSpPr>
          <p:cNvPr id="84" name="קבוצה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צורה חופשית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6" name="צורה חופשית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7" name="צורה חופשית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צורה חופשית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9" name="צורה חופשית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צורה חופשית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צורה חופשית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" name="צורה חופשית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3" name="צורה חופשית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צורה חופשית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צורה חופשית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צורה חופשית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8" name="מציין מיקום של תמונה 33" descr="מציין מיקום ריק להוספת תמונה. לחץ על מציין המיקום ובחר את התמונה שברצונך להוסיף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1"/>
          <a:lstStyle>
            <a:lvl1pPr marL="0" indent="0" algn="ct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/>
              <a:t>לחץ על הסמל כדי להוסיף תמונה</a:t>
            </a:r>
            <a:endParaRPr lang="he-IL" dirty="0"/>
          </a:p>
        </p:txBody>
      </p:sp>
      <p:sp>
        <p:nvSpPr>
          <p:cNvPr id="82" name="מציין מיקום טקסט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1600"/>
              </a:spcBef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he-IL"/>
              <a:t>ערוך סגנונות טקסט של תבנית בסיס</a:t>
            </a:r>
          </a:p>
        </p:txBody>
      </p:sp>
      <p:grpSp>
        <p:nvGrpSpPr>
          <p:cNvPr id="97" name="קבוצה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צורה חופשית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צורה חופשית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0" name="צורה חופשית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1" name="צורה חופשית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" name="צורה חופשית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3" name="צורה חופשית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4" name="צורה חופשית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5" name="צורה חופשית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6" name="צורה חופשית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7" name="צורה חופשית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8" name="צורה חופשית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9" name="צורה חופשית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0" name="מציין מיקום של תמונה 33" descr="מציין מיקום ריק להוספת תמונה. לחץ על מציין המיקום ובחר את התמונה שברצונך להוסיף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1"/>
          <a:lstStyle>
            <a:lvl1pPr marL="0" indent="0" algn="ctr" rtl="1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/>
              <a:t>לחץ על הסמל כדי להוסיף תמונה</a:t>
            </a:r>
            <a:endParaRPr lang="he-IL" dirty="0"/>
          </a:p>
        </p:txBody>
      </p:sp>
      <p:sp>
        <p:nvSpPr>
          <p:cNvPr id="83" name="מציין מיקום טקסט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1600"/>
              </a:spcBef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he-IL"/>
              <a:t>ערוך סגנונות טקסט של תבנית בסיס</a:t>
            </a:r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22B156B-59AE-415F-B24B-8756D48BB977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של תאריך 5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F0BB5D1-6987-443A-B623-3E68C98FB11C}" type="datetime8">
              <a:rPr lang="he-IL" smtClean="0"/>
              <a:pPr/>
              <a:t>08 אוקטובר 21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rtl="1"/>
            <a:r>
              <a:rPr lang="he-IL" dirty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he-IL" noProof="0" dirty="0"/>
              <a:t>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10368000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22B156B-59AE-415F-B24B-8756D48BB977}" type="slidenum">
              <a:rPr lang="he-IL" noProof="0" smtClean="0"/>
              <a:pPr/>
              <a:t>‹#›</a:t>
            </a:fld>
            <a:endParaRPr lang="he-IL" noProof="0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28466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2741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EEDE8F0-29AB-45AA-83E0-12F478B214C3}" type="datetime8">
              <a:rPr lang="he-IL" smtClean="0"/>
              <a:pPr/>
              <a:t>08 אוקטובר 21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7472" indent="-347472" algn="r" defTabSz="914400" rtl="1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0664" indent="-283464" algn="r" defTabSz="914400" rtl="1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r" defTabSz="914400" rtl="1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r" defTabSz="914400" rtl="1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r" defTabSz="914400" rtl="1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 rot="21260686">
            <a:off x="-71032" y="2622540"/>
            <a:ext cx="9143999" cy="918007"/>
          </a:xfrm>
        </p:spPr>
        <p:txBody>
          <a:bodyPr rtlCol="1">
            <a:normAutofit fontScale="90000"/>
          </a:bodyPr>
          <a:lstStyle/>
          <a:p>
            <a:pPr rtl="1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קליטה ו"מעבר" לחברות מלאה ביפתח</a:t>
            </a: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 rot="21260686">
            <a:off x="23550" y="3342905"/>
            <a:ext cx="9143999" cy="929619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5D1C704C-7ADE-4D02-BCE4-26E2A2BBAAE8}"/>
              </a:ext>
            </a:extLst>
          </p:cNvPr>
          <p:cNvSpPr txBox="1"/>
          <p:nvPr/>
        </p:nvSpPr>
        <p:spPr>
          <a:xfrm>
            <a:off x="-323849" y="6429375"/>
            <a:ext cx="1126807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>
                <a:solidFill>
                  <a:schemeClr val="tx2"/>
                </a:solidFill>
              </a:rPr>
              <a:t>כל האמור במצגת זו נועד לצרכי דיון והמחשה בלבד. רק הנוסח שיופיע בהחלטות המפורטות שיתקבלו (אם יתקבלו) יחייב את הקיבוץ לכל דבר ועניין.  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031" y="1474369"/>
            <a:ext cx="11620500" cy="42288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lnSpc>
                <a:spcPct val="140000"/>
              </a:lnSpc>
            </a:pPr>
            <a:r>
              <a:rPr lang="he-IL" sz="24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השתתפות בחלוקת רווחים = </a:t>
            </a:r>
            <a:endParaRPr lang="he-IL" sz="2400" b="1" u="sng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he-IL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חלוקה </a:t>
            </a:r>
            <a:r>
              <a:rPr lang="he-IL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שוויונית , לאחר סיום חלוקת </a:t>
            </a:r>
            <a:r>
              <a:rPr lang="he-IL" sz="2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האג"ח</a:t>
            </a:r>
            <a:r>
              <a:rPr lang="he-IL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לחברים הותיקים/ות. </a:t>
            </a:r>
            <a:endParaRPr lang="en-US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he-IL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החל </a:t>
            </a:r>
            <a:r>
              <a:rPr lang="he-IL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 2021 = השתתפות בחלוקת רווחים בחלק המוגדר לחלוקה </a:t>
            </a:r>
            <a:r>
              <a:rPr lang="he-IL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שוויונית במידה ויחולק. </a:t>
            </a:r>
          </a:p>
          <a:p>
            <a:pPr marL="342900" lvl="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he-IL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הזכאות </a:t>
            </a:r>
            <a:r>
              <a:rPr lang="he-IL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לשותפות בחלוקת הרווחים החל מריווחי השנה שבה התקבלו לחברות/ עברו לחברות מלאה</a:t>
            </a:r>
            <a:r>
              <a:rPr lang="he-IL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900" lvl="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he-IL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140000"/>
              </a:lnSpc>
            </a:pPr>
            <a:r>
              <a:rPr lang="he-IL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נוסח מפורט בהמשך..</a:t>
            </a:r>
            <a:endParaRPr lang="he-IL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675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 txBox="1">
            <a:spLocks/>
          </p:cNvSpPr>
          <p:nvPr/>
        </p:nvSpPr>
        <p:spPr>
          <a:xfrm>
            <a:off x="1884556" y="422438"/>
            <a:ext cx="7304049" cy="823912"/>
          </a:xfrm>
          <a:prstGeom prst="rect">
            <a:avLst/>
          </a:prstGeom>
        </p:spPr>
        <p:txBody>
          <a:bodyPr rtlCol="1"/>
          <a:lstStyle>
            <a:lvl1pPr marL="347472" indent="-347472" algn="r" defTabSz="914400" rtl="1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0664" indent="-283464" algn="r" defTabSz="914400" rtl="1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defTabSz="914400" rtl="1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defTabSz="914400" rtl="1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defTabSz="914400" rtl="1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תהליך הקבלה/ מעבר לחברות מלאה</a:t>
            </a:r>
          </a:p>
        </p:txBody>
      </p:sp>
      <p:sp>
        <p:nvSpPr>
          <p:cNvPr id="4" name="מציין מיקום תוכן 5"/>
          <p:cNvSpPr txBox="1">
            <a:spLocks/>
          </p:cNvSpPr>
          <p:nvPr/>
        </p:nvSpPr>
        <p:spPr>
          <a:xfrm>
            <a:off x="476518" y="1246350"/>
            <a:ext cx="10908405" cy="5202930"/>
          </a:xfrm>
          <a:prstGeom prst="rect">
            <a:avLst/>
          </a:prstGeom>
        </p:spPr>
        <p:txBody>
          <a:bodyPr rtlCol="1">
            <a:normAutofit fontScale="77500" lnSpcReduction="20000"/>
          </a:bodyPr>
          <a:lstStyle>
            <a:lvl1pPr marL="347472" indent="-347472" algn="r" defTabSz="914400" rtl="1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0664" indent="-283464" algn="r" defTabSz="914400" rtl="1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defTabSz="914400" rtl="1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defTabSz="914400" rtl="1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defTabSz="914400" rtl="1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</a:pPr>
            <a:r>
              <a:rPr lang="he-IL" b="1" dirty="0">
                <a:solidFill>
                  <a:schemeClr val="accent5">
                    <a:lumMod val="75000"/>
                  </a:schemeClr>
                </a:solidFill>
              </a:rPr>
              <a:t>הגשת בקשה לקליטה בקיבוץ ובחירת </a:t>
            </a:r>
            <a:r>
              <a:rPr lang="he-IL" b="1" dirty="0" smtClean="0">
                <a:solidFill>
                  <a:schemeClr val="accent5">
                    <a:lumMod val="75000"/>
                  </a:schemeClr>
                </a:solidFill>
              </a:rPr>
              <a:t>מגרש, תשלום </a:t>
            </a:r>
            <a:r>
              <a:rPr lang="he-IL" b="1" smtClean="0">
                <a:solidFill>
                  <a:schemeClr val="accent5">
                    <a:lumMod val="75000"/>
                  </a:schemeClr>
                </a:solidFill>
              </a:rPr>
              <a:t>דמי הרשמה בסך 5,000 ש"ח</a:t>
            </a:r>
            <a:endParaRPr lang="he-IL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40000"/>
              </a:lnSpc>
            </a:pP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אבחון כלכלי – צבירה פנסיונית, </a:t>
            </a:r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ביטוחים, יכולת רכישת המגרש ובניית בית</a:t>
            </a:r>
            <a:endParaRPr lang="he-IL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40000"/>
              </a:lnSpc>
            </a:pPr>
            <a:r>
              <a:rPr lang="he-IL" b="1" dirty="0">
                <a:solidFill>
                  <a:schemeClr val="accent5">
                    <a:lumMod val="75000"/>
                  </a:schemeClr>
                </a:solidFill>
              </a:rPr>
              <a:t>אבחון חברתי במכון אבחון חיצוני </a:t>
            </a:r>
          </a:p>
          <a:p>
            <a:pPr>
              <a:lnSpc>
                <a:spcPct val="140000"/>
              </a:lnSpc>
            </a:pP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עמידת הנקלטים בכל התשלומים לקיבוץ- לרבות במעבר לסטאטוס </a:t>
            </a:r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של חברות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מלאה</a:t>
            </a:r>
          </a:p>
          <a:p>
            <a:pPr>
              <a:lnSpc>
                <a:spcPct val="140000"/>
              </a:lnSpc>
            </a:pP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אישור ועדת </a:t>
            </a:r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קבלה, מפגשי הכרות עם חברי/ות הקיבוץ</a:t>
            </a:r>
            <a:endParaRPr lang="he-IL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40000"/>
              </a:lnSpc>
            </a:pP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תשלום דמי כניסה /דמי מעבר וחתימה על הסכמי קבלה לחברות</a:t>
            </a:r>
          </a:p>
          <a:p>
            <a:pPr>
              <a:lnSpc>
                <a:spcPct val="140000"/>
              </a:lnSpc>
            </a:pPr>
            <a:r>
              <a:rPr lang="he-IL" b="1" u="sng" dirty="0" smtClean="0">
                <a:solidFill>
                  <a:schemeClr val="accent3">
                    <a:lumMod val="50000"/>
                  </a:schemeClr>
                </a:solidFill>
              </a:rPr>
              <a:t>מעבר</a:t>
            </a:r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מסטאטוס של עצמאות כלכלית לחברות מלאה– אישור ועד ההנהלה.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40000"/>
              </a:lnSpc>
            </a:pPr>
            <a:r>
              <a:rPr lang="he-IL" b="1" u="sng" dirty="0">
                <a:solidFill>
                  <a:schemeClr val="accent3">
                    <a:lumMod val="50000"/>
                  </a:schemeClr>
                </a:solidFill>
              </a:rPr>
              <a:t>מעבר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 מסטאטוס של תושבי קבע (בעלי זכויות בבית בהרחבה/ יורשים) לחברות מלאה – אישור אסיפה וקלפי. </a:t>
            </a:r>
          </a:p>
          <a:p>
            <a:pPr>
              <a:lnSpc>
                <a:spcPct val="140000"/>
              </a:lnSpc>
            </a:pPr>
            <a:endParaRPr lang="he-IL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lnSpc>
                <a:spcPct val="140000"/>
              </a:lnSpc>
              <a:buNone/>
            </a:pPr>
            <a:endParaRPr lang="he-IL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40000"/>
              </a:lnSpc>
            </a:pPr>
            <a:endParaRPr lang="he-IL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40000"/>
              </a:lnSpc>
            </a:pPr>
            <a:endParaRPr lang="he-IL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4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02848" y="2627291"/>
            <a:ext cx="6858002" cy="1828800"/>
          </a:xfrm>
        </p:spPr>
        <p:txBody>
          <a:bodyPr rtlCol="1">
            <a:normAutofit fontScale="90000"/>
          </a:bodyPr>
          <a:lstStyle/>
          <a:p>
            <a:pPr rtl="1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נו...  מה 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דעתך ?</a:t>
            </a:r>
            <a:b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ציין מיקום תוכן 13"/>
          <p:cNvSpPr>
            <a:spLocks noGrp="1"/>
          </p:cNvSpPr>
          <p:nvPr>
            <p:ph idx="1"/>
          </p:nvPr>
        </p:nvSpPr>
        <p:spPr>
          <a:xfrm>
            <a:off x="669702" y="1417124"/>
            <a:ext cx="11110734" cy="2350395"/>
          </a:xfrm>
        </p:spPr>
        <p:txBody>
          <a:bodyPr rtlCol="1">
            <a:noAutofit/>
          </a:bodyPr>
          <a:lstStyle/>
          <a:p>
            <a:pPr marL="0" indent="0">
              <a:lnSpc>
                <a:spcPct val="150000"/>
              </a:lnSpc>
              <a:spcBef>
                <a:spcPts val="3000"/>
              </a:spcBef>
              <a:buNone/>
            </a:pPr>
            <a:r>
              <a:rPr lang="he-IL" sz="2000" b="1" dirty="0"/>
              <a:t>ליצור (עד כמה שניתן) מעמד אחיד לתושבי/ות הקיבוץ, 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he-IL" sz="2000" b="1" dirty="0"/>
              <a:t>דבר אשר  יפחית את הקונפליקטים בין קבוצות התושבים השונות, 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he-IL" sz="2000" b="1" dirty="0"/>
              <a:t>יגדיל את תחושת הלכידות החברתית ויאפשר קידום מהלכים משמעותיים בחיי הקיבוץ, כמו גם פיתוח יוזמות חברתיות וכלכליות. </a:t>
            </a:r>
            <a:endParaRPr lang="en-US" sz="2000" b="1" dirty="0"/>
          </a:p>
          <a:p>
            <a:pPr rtl="1"/>
            <a:endParaRPr lang="he-IL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133341" y="3471305"/>
            <a:ext cx="9762186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תהליך זה יאפשר לכלל חברי/ות הקיבוץ לבחור ולהיבחר, </a:t>
            </a:r>
          </a:p>
          <a:p>
            <a:pPr>
              <a:lnSpc>
                <a:spcPct val="150000"/>
              </a:lnSpc>
            </a:pPr>
            <a:r>
              <a:rPr lang="he-IL" sz="20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מעורבות רבה יותר של כלל החברים/ות ובהתנהלות הכלכלית, </a:t>
            </a:r>
            <a:r>
              <a:rPr lang="he-IL" sz="20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חברתית </a:t>
            </a:r>
            <a:r>
              <a:rPr lang="he-IL" sz="20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והעסקית של </a:t>
            </a:r>
            <a:r>
              <a:rPr lang="he-IL" sz="2000" b="1" dirty="0" err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האגש"ח</a:t>
            </a:r>
            <a:r>
              <a:rPr lang="he-IL" sz="20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השתתפות שוויונית בתהליכי קבלת ההחלטות,  ויכולת להוביל תהליכים  משמעותיים בקיבוץ. </a:t>
            </a:r>
            <a:endParaRPr lang="he-IL" dirty="0"/>
          </a:p>
        </p:txBody>
      </p:sp>
      <p:sp>
        <p:nvSpPr>
          <p:cNvPr id="2" name="TextBox 1"/>
          <p:cNvSpPr txBox="1"/>
          <p:nvPr/>
        </p:nvSpPr>
        <p:spPr>
          <a:xfrm>
            <a:off x="669702" y="5590507"/>
            <a:ext cx="886066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חיזוק יכולת הבחינה וההתאמה מצד הקיבוץ של מי שמבקשים להתגורר מגורי קבע בקיבוץ</a:t>
            </a:r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6984083" y="197924"/>
            <a:ext cx="2546284" cy="1219200"/>
          </a:xfrm>
        </p:spPr>
        <p:txBody>
          <a:bodyPr>
            <a:normAutofit/>
          </a:bodyPr>
          <a:lstStyle/>
          <a:p>
            <a:r>
              <a:rPr lang="he-IL" sz="4400" b="1" dirty="0" smtClean="0">
                <a:solidFill>
                  <a:schemeClr val="accent4">
                    <a:lumMod val="75000"/>
                  </a:schemeClr>
                </a:solidFill>
              </a:rPr>
              <a:t>למה?</a:t>
            </a:r>
            <a:endParaRPr lang="he-IL" sz="4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2"/>
          <p:cNvSpPr txBox="1">
            <a:spLocks/>
          </p:cNvSpPr>
          <p:nvPr/>
        </p:nvSpPr>
        <p:spPr>
          <a:xfrm>
            <a:off x="781319" y="463638"/>
            <a:ext cx="10783909" cy="5434886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1" algn="ctr" rtl="1">
              <a:lnSpc>
                <a:spcPct val="150000"/>
              </a:lnSpc>
              <a:spcBef>
                <a:spcPct val="0"/>
              </a:spcBef>
            </a:pPr>
            <a:r>
              <a:rPr lang="he-IL" sz="3600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הקליטה ליפתח תהיה במעמד חברות מלאה בלבד מרגע אישור הצעה זו:</a:t>
            </a:r>
            <a:br>
              <a:rPr lang="he-IL" sz="3600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30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הקליטה לקיבוץ יפתח, כולל למגרשים בשכונות הרחבה, תתאפשר רק במעמד של חברות מלאה. </a:t>
            </a:r>
          </a:p>
          <a:p>
            <a:pPr marL="0" lvl="1" algn="ctr" rtl="1">
              <a:lnSpc>
                <a:spcPct val="150000"/>
              </a:lnSpc>
              <a:spcBef>
                <a:spcPct val="0"/>
              </a:spcBef>
            </a:pPr>
            <a:r>
              <a:rPr lang="he-IL" sz="30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רכישת מגרש לבניה חדשה ו/או רכישה של בתי חברים במכירה על ידם </a:t>
            </a:r>
            <a:r>
              <a:rPr lang="he-IL" sz="30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או </a:t>
            </a:r>
            <a:r>
              <a:rPr lang="he-IL" sz="30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ע"י יורשיהם, </a:t>
            </a:r>
            <a:r>
              <a:rPr lang="he-IL" sz="30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תתאפשר </a:t>
            </a:r>
            <a:r>
              <a:rPr lang="he-IL" sz="30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רק למצטרפים לחברות מלאה.</a:t>
            </a:r>
          </a:p>
        </p:txBody>
      </p:sp>
    </p:spTree>
    <p:extLst>
      <p:ext uri="{BB962C8B-B14F-4D97-AF65-F5344CB8AC3E}">
        <p14:creationId xmlns:p14="http://schemas.microsoft.com/office/powerpoint/2010/main" val="304882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38" y="904148"/>
            <a:ext cx="10204003" cy="58529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20592" y="134707"/>
            <a:ext cx="748262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b="1" dirty="0" smtClean="0">
                <a:solidFill>
                  <a:schemeClr val="accent2">
                    <a:lumMod val="50000"/>
                  </a:schemeClr>
                </a:solidFill>
              </a:rPr>
              <a:t>קהילה קיבוצית במיטבה</a:t>
            </a:r>
            <a:endParaRPr lang="he-IL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59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1" y="100179"/>
            <a:ext cx="11745532" cy="6596480"/>
          </a:xfrm>
        </p:spPr>
      </p:pic>
    </p:spTree>
    <p:extLst>
      <p:ext uri="{BB962C8B-B14F-4D97-AF65-F5344CB8AC3E}">
        <p14:creationId xmlns:p14="http://schemas.microsoft.com/office/powerpoint/2010/main" val="116394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67902" y="659607"/>
            <a:ext cx="10808595" cy="1219200"/>
          </a:xfrm>
        </p:spPr>
        <p:txBody>
          <a:bodyPr rtlCol="1">
            <a:noAutofit/>
          </a:bodyPr>
          <a:lstStyle/>
          <a:p>
            <a:pPr algn="ctr"/>
            <a:r>
              <a:rPr lang="he-IL" sz="2400" b="1" dirty="0"/>
              <a:t>חברות מלאה בקיבוץ המתחדש, הינה הצטרפות למערכת קואופרטיבית 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he-IL" sz="2400" b="1" dirty="0"/>
              <a:t>שמופעל בה עיקרון "הערבות ההדדית". 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he-IL" sz="2400" b="1" dirty="0"/>
              <a:t>מהלך זה מגדיר שותפות בשני תחומים עיקריים: התחום העסקי והערבות ההדדית.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29691" y="1681163"/>
            <a:ext cx="4956048" cy="823912"/>
          </a:xfrm>
        </p:spPr>
        <p:txBody>
          <a:bodyPr rtlCol="1"/>
          <a:lstStyle/>
          <a:p>
            <a:pPr rtl="1"/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התחום העסקי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76665" y="2681423"/>
            <a:ext cx="4956048" cy="2367095"/>
          </a:xfrm>
        </p:spPr>
        <p:txBody>
          <a:bodyPr rtlCol="1">
            <a:normAutofit/>
          </a:bodyPr>
          <a:lstStyle/>
          <a:p>
            <a:pPr rtl="1"/>
            <a:r>
              <a:rPr lang="he-IL" sz="1800" dirty="0"/>
              <a:t>שותפות בבעלות על הנכסים המשותפים.</a:t>
            </a:r>
          </a:p>
          <a:p>
            <a:pPr rtl="1"/>
            <a:r>
              <a:rPr lang="he-IL" sz="1800" dirty="0"/>
              <a:t>שותפות בקבלת החלטות לגביי העסקים המשותפים.</a:t>
            </a:r>
          </a:p>
          <a:p>
            <a:pPr rtl="1"/>
            <a:r>
              <a:rPr lang="he-IL" sz="1800" dirty="0"/>
              <a:t>שותפות בקבלת החלטות על חלוקת המשאבים – הרווחים שמייצרים העסקים המשותפים.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849379"/>
            <a:ext cx="4956048" cy="430736"/>
          </a:xfrm>
        </p:spPr>
        <p:txBody>
          <a:bodyPr rtlCol="1">
            <a:normAutofit lnSpcReduction="10000"/>
          </a:bodyPr>
          <a:lstStyle/>
          <a:p>
            <a:pPr rtl="1"/>
            <a:r>
              <a:rPr lang="he-IL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הערבות ההדדית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280116"/>
            <a:ext cx="4956048" cy="3605530"/>
          </a:xfrm>
        </p:spPr>
        <p:txBody>
          <a:bodyPr rtlCol="1">
            <a:normAutofit lnSpcReduction="10000"/>
          </a:bodyPr>
          <a:lstStyle/>
          <a:p>
            <a:r>
              <a:rPr lang="he-IL" sz="1800" dirty="0">
                <a:solidFill>
                  <a:schemeClr val="accent5">
                    <a:lumMod val="75000"/>
                  </a:schemeClr>
                </a:solidFill>
              </a:rPr>
              <a:t>כוללת רשת ביטחון, פנסיה, דאגה לבעלי צרכים מיוחדים וקרן עזרה הדדית.  </a:t>
            </a:r>
          </a:p>
          <a:p>
            <a:r>
              <a:rPr lang="he-IL" sz="1800" dirty="0">
                <a:solidFill>
                  <a:schemeClr val="accent5">
                    <a:lumMod val="75000"/>
                  </a:schemeClr>
                </a:solidFill>
              </a:rPr>
              <a:t>ע"מ להבטיח </a:t>
            </a:r>
            <a:r>
              <a:rPr lang="he-IL" sz="1800" b="1" dirty="0">
                <a:solidFill>
                  <a:schemeClr val="accent5">
                    <a:lumMod val="75000"/>
                  </a:schemeClr>
                </a:solidFill>
              </a:rPr>
              <a:t>שותפות הוגנת</a:t>
            </a:r>
            <a:r>
              <a:rPr lang="he-IL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e-IL" sz="1800" b="1" dirty="0">
                <a:solidFill>
                  <a:schemeClr val="accent5">
                    <a:lumMod val="75000"/>
                  </a:schemeClr>
                </a:solidFill>
              </a:rPr>
              <a:t>ותחושת ביטחון כלכלי</a:t>
            </a:r>
            <a:r>
              <a:rPr lang="he-IL" sz="1800" dirty="0">
                <a:solidFill>
                  <a:schemeClr val="accent5">
                    <a:lumMod val="75000"/>
                  </a:schemeClr>
                </a:solidFill>
              </a:rPr>
              <a:t> בכניסה למהלך זה עבורנו כ"כלל" (החברים הוותיקים והמצטרפים החדשים), </a:t>
            </a:r>
            <a:r>
              <a:rPr lang="he-IL" sz="1800" dirty="0" smtClean="0">
                <a:solidFill>
                  <a:schemeClr val="accent5">
                    <a:lumMod val="75000"/>
                  </a:schemeClr>
                </a:solidFill>
              </a:rPr>
              <a:t>יש להבטיח </a:t>
            </a:r>
            <a:r>
              <a:rPr lang="he-IL" sz="1800" dirty="0">
                <a:solidFill>
                  <a:schemeClr val="accent5">
                    <a:lumMod val="75000"/>
                  </a:schemeClr>
                </a:solidFill>
              </a:rPr>
              <a:t>"שהפרט" לוקח אחריות אף הוא ושותף לדאגה לביטחונו הכלכלי והסוציאלי בטווח הקצר ובטווח הארוך.</a:t>
            </a:r>
            <a:endParaRPr lang="en-US" sz="18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he-IL" sz="1800" dirty="0">
                <a:solidFill>
                  <a:schemeClr val="accent5">
                    <a:lumMod val="75000"/>
                  </a:schemeClr>
                </a:solidFill>
              </a:rPr>
              <a:t>בדרך זו מובטח כי ההצטרפות למערכת המשותפת נעשית תוך "סיכון מינימלי", ונקיטת אחריות  למהלך זה.</a:t>
            </a:r>
            <a:endParaRPr lang="en-US" sz="1800" dirty="0">
              <a:solidFill>
                <a:schemeClr val="accent5">
                  <a:lumMod val="75000"/>
                </a:schemeClr>
              </a:solidFill>
            </a:endParaRPr>
          </a:p>
          <a:p>
            <a:pPr rtl="1"/>
            <a:endParaRPr lang="he-IL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1584101" y="192346"/>
            <a:ext cx="9092485" cy="823912"/>
          </a:xfrm>
        </p:spPr>
        <p:txBody>
          <a:bodyPr rtlCol="1">
            <a:normAutofit fontScale="92500"/>
          </a:bodyPr>
          <a:lstStyle/>
          <a:p>
            <a:pPr rtl="1"/>
            <a:r>
              <a:rPr lang="he-IL" sz="32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הערבות ההדדית- דרישות </a:t>
            </a:r>
            <a:r>
              <a:rPr lang="he-IL" sz="320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וזכויות המצטרפים</a:t>
            </a:r>
            <a:endParaRPr lang="he-IL" sz="3200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965915" y="1145047"/>
            <a:ext cx="9710671" cy="5202930"/>
          </a:xfrm>
        </p:spPr>
        <p:txBody>
          <a:bodyPr rtlCol="1">
            <a:normAutofit fontScale="92500" lnSpcReduction="10000"/>
          </a:bodyPr>
          <a:lstStyle/>
          <a:p>
            <a:r>
              <a:rPr lang="he-IL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זכאות לפנסיה - </a:t>
            </a:r>
            <a:r>
              <a:rPr lang="he-IL" sz="2000" dirty="0">
                <a:solidFill>
                  <a:schemeClr val="accent5">
                    <a:lumMod val="75000"/>
                  </a:schemeClr>
                </a:solidFill>
              </a:rPr>
              <a:t>לפי תקנות האגודות השיתופיות (ערבות הדדית בקיבוץ מתחדש):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20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e-IL" sz="2000" dirty="0">
                <a:solidFill>
                  <a:schemeClr val="accent5">
                    <a:lumMod val="75000"/>
                  </a:schemeClr>
                </a:solidFill>
              </a:rPr>
              <a:t>             	      גיל פרישה – 67,  גובה הפנסיה – 40% מהשכר הממוצע במשק. </a:t>
            </a:r>
          </a:p>
          <a:p>
            <a:r>
              <a:rPr lang="he-IL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צבירה פנסיונית- </a:t>
            </a:r>
            <a:r>
              <a:rPr lang="he-IL" sz="2000" dirty="0">
                <a:solidFill>
                  <a:schemeClr val="accent5">
                    <a:lumMod val="75000"/>
                  </a:schemeClr>
                </a:solidFill>
              </a:rPr>
              <a:t>בשיעור יחסי לגיל הנקלט המבטיחה לו </a:t>
            </a:r>
            <a:r>
              <a:rPr lang="he-IL" sz="2000" dirty="0" smtClean="0">
                <a:solidFill>
                  <a:schemeClr val="accent5">
                    <a:lumMod val="75000"/>
                  </a:schemeClr>
                </a:solidFill>
              </a:rPr>
              <a:t>פנסיה </a:t>
            </a:r>
            <a:r>
              <a:rPr lang="he-IL" sz="2000" dirty="0">
                <a:solidFill>
                  <a:schemeClr val="accent5">
                    <a:lumMod val="75000"/>
                  </a:schemeClr>
                </a:solidFill>
              </a:rPr>
              <a:t>שלא תפחת 			       מהסכום הקבוע בתקנות האגודות השיתופיות</a:t>
            </a:r>
          </a:p>
          <a:p>
            <a:r>
              <a:rPr lang="he-IL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ביטוח סיעודי – </a:t>
            </a:r>
            <a:r>
              <a:rPr lang="he-IL" sz="2000" dirty="0" smtClean="0">
                <a:solidFill>
                  <a:schemeClr val="accent5">
                    <a:lumMod val="75000"/>
                  </a:schemeClr>
                </a:solidFill>
              </a:rPr>
              <a:t>ביטוח כפי הניתן לרכוש היום.</a:t>
            </a:r>
            <a:endParaRPr lang="he-IL" sz="20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he-IL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ביטוח בריאות – </a:t>
            </a:r>
            <a:r>
              <a:rPr lang="he-IL" sz="2000" dirty="0">
                <a:solidFill>
                  <a:schemeClr val="accent5">
                    <a:lumMod val="75000"/>
                  </a:schemeClr>
                </a:solidFill>
              </a:rPr>
              <a:t>כללית מושלם או ביטוח מקביל בקופות אחרות + ביטוח פרטי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20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e-IL" sz="2000" dirty="0">
                <a:solidFill>
                  <a:schemeClr val="accent5">
                    <a:lumMod val="75000"/>
                  </a:schemeClr>
                </a:solidFill>
              </a:rPr>
              <a:t>                          המכסה ניתוחים ותרופות מחוץ לסל. </a:t>
            </a:r>
            <a:endParaRPr lang="he-IL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he-IL" sz="21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ביטוח אבדן כושר עבודה</a:t>
            </a:r>
          </a:p>
          <a:p>
            <a:r>
              <a:rPr lang="he-IL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ביטוח דירה </a:t>
            </a:r>
          </a:p>
          <a:p>
            <a:r>
              <a:rPr lang="he-IL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זכאות לרשת ביטחון, צרכים מיוחדים ודמי אבטלה – </a:t>
            </a:r>
            <a:r>
              <a:rPr lang="he-IL" sz="2000" dirty="0">
                <a:solidFill>
                  <a:schemeClr val="accent5">
                    <a:lumMod val="75000"/>
                  </a:schemeClr>
                </a:solidFill>
              </a:rPr>
              <a:t>לפי התקנון שנקבע על ידי הקיבוץ.</a:t>
            </a:r>
          </a:p>
          <a:p>
            <a:r>
              <a:rPr lang="he-IL" sz="2000" dirty="0">
                <a:solidFill>
                  <a:schemeClr val="accent5">
                    <a:lumMod val="75000"/>
                  </a:schemeClr>
                </a:solidFill>
              </a:rPr>
              <a:t>ועוד משהו.. בכל שנה חייבים להגיש לקיבוץ אישור על כך שכל הנ"ל משולם ומתקיים, וגם דיווח על סך ההכנסות מעבודה – למה? כי כך מחייבות התקנות.</a:t>
            </a:r>
          </a:p>
          <a:p>
            <a:endParaRPr lang="he-IL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62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14146" y="0"/>
            <a:ext cx="10058402" cy="1219200"/>
          </a:xfrm>
        </p:spPr>
        <p:txBody>
          <a:bodyPr>
            <a:normAutofit/>
          </a:bodyPr>
          <a:lstStyle/>
          <a:p>
            <a:r>
              <a:rPr lang="he-IL" sz="4300" b="1" dirty="0"/>
              <a:t>קרן עזרה הדדית </a:t>
            </a:r>
            <a:r>
              <a:rPr lang="he-IL" sz="4300" b="1" dirty="0" smtClean="0"/>
              <a:t>צרכים מיוחדים–</a:t>
            </a:r>
            <a:r>
              <a:rPr lang="he-IL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he-IL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2382592" y="1086118"/>
            <a:ext cx="6568613" cy="823912"/>
          </a:xfrm>
        </p:spPr>
        <p:txBody>
          <a:bodyPr>
            <a:noAutofit/>
          </a:bodyPr>
          <a:lstStyle/>
          <a:p>
            <a:r>
              <a:rPr lang="he-IL" sz="3200" dirty="0"/>
              <a:t>תוקם קרן </a:t>
            </a:r>
            <a:r>
              <a:rPr lang="he-IL" sz="3200" dirty="0" smtClean="0"/>
              <a:t>חדשה</a:t>
            </a:r>
            <a:endParaRPr lang="he-IL" sz="3200" dirty="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1322789" y="2038819"/>
            <a:ext cx="9956271" cy="4130161"/>
          </a:xfrm>
        </p:spPr>
        <p:txBody>
          <a:bodyPr>
            <a:normAutofit fontScale="92500" lnSpcReduction="10000"/>
          </a:bodyPr>
          <a:lstStyle/>
          <a:p>
            <a:r>
              <a:rPr lang="he-IL" b="1" dirty="0">
                <a:solidFill>
                  <a:schemeClr val="accent5">
                    <a:lumMod val="75000"/>
                  </a:schemeClr>
                </a:solidFill>
              </a:rPr>
              <a:t>מטרתה סיוע במצבי מצוקה </a:t>
            </a:r>
            <a:r>
              <a:rPr lang="he-IL" b="1" dirty="0" smtClean="0">
                <a:solidFill>
                  <a:schemeClr val="accent5">
                    <a:lumMod val="75000"/>
                  </a:schemeClr>
                </a:solidFill>
              </a:rPr>
              <a:t>וצרכים מיוחדים שאין </a:t>
            </a:r>
            <a:r>
              <a:rPr lang="he-IL" b="1" dirty="0">
                <a:solidFill>
                  <a:schemeClr val="accent5">
                    <a:lumMod val="75000"/>
                  </a:schemeClr>
                </a:solidFill>
              </a:rPr>
              <a:t>להם כיסוי ביטוחי או אחר. </a:t>
            </a:r>
          </a:p>
          <a:p>
            <a:r>
              <a:rPr lang="he-IL" b="1" dirty="0">
                <a:solidFill>
                  <a:schemeClr val="accent5">
                    <a:lumMod val="75000"/>
                  </a:schemeClr>
                </a:solidFill>
              </a:rPr>
              <a:t>יהיו שותפים/ות בה כל חברי/ות הקיבוץ בחברות מלאה.</a:t>
            </a:r>
          </a:p>
          <a:p>
            <a:r>
              <a:rPr lang="he-IL" b="1" dirty="0" smtClean="0">
                <a:solidFill>
                  <a:schemeClr val="accent5">
                    <a:lumMod val="75000"/>
                  </a:schemeClr>
                </a:solidFill>
              </a:rPr>
              <a:t>המצטרפים/ות </a:t>
            </a:r>
            <a:r>
              <a:rPr lang="he-IL" b="1" dirty="0">
                <a:solidFill>
                  <a:schemeClr val="accent5">
                    <a:lumMod val="75000"/>
                  </a:schemeClr>
                </a:solidFill>
              </a:rPr>
              <a:t>ישלמו תשלום חד פעמי בסך </a:t>
            </a:r>
            <a:r>
              <a:rPr lang="he-IL" b="1" dirty="0" smtClean="0">
                <a:solidFill>
                  <a:schemeClr val="accent5">
                    <a:lumMod val="75000"/>
                  </a:schemeClr>
                </a:solidFill>
              </a:rPr>
              <a:t>4,000 </a:t>
            </a:r>
            <a:r>
              <a:rPr lang="he-IL" b="1" dirty="0">
                <a:solidFill>
                  <a:schemeClr val="accent5">
                    <a:lumMod val="75000"/>
                  </a:schemeClr>
                </a:solidFill>
              </a:rPr>
              <a:t>₪ ליחיד, מתוך דמי הכניסה, </a:t>
            </a:r>
            <a:r>
              <a:rPr lang="he-IL" b="1" dirty="0" smtClean="0">
                <a:solidFill>
                  <a:schemeClr val="accent5">
                    <a:lumMod val="75000"/>
                  </a:schemeClr>
                </a:solidFill>
              </a:rPr>
              <a:t>שיועבר </a:t>
            </a:r>
            <a:r>
              <a:rPr lang="he-IL" b="1" dirty="0">
                <a:solidFill>
                  <a:schemeClr val="accent5">
                    <a:lumMod val="75000"/>
                  </a:schemeClr>
                </a:solidFill>
              </a:rPr>
              <a:t>לקרן</a:t>
            </a:r>
            <a:r>
              <a:rPr lang="he-IL" b="1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</a:p>
          <a:p>
            <a:r>
              <a:rPr lang="he-IL" b="1" dirty="0" smtClean="0">
                <a:solidFill>
                  <a:schemeClr val="accent5">
                    <a:lumMod val="75000"/>
                  </a:schemeClr>
                </a:solidFill>
              </a:rPr>
              <a:t>הקיבוץ יעביר סכום חד-פעמי עבור החברים /ות הותיקים/ות</a:t>
            </a:r>
            <a:endParaRPr lang="he-IL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he-IL" b="1" dirty="0">
                <a:solidFill>
                  <a:schemeClr val="accent5">
                    <a:lumMod val="75000"/>
                  </a:schemeClr>
                </a:solidFill>
              </a:rPr>
              <a:t>הקרן תנוהל כקרן משנה (מגרה) בקרן המילואים. </a:t>
            </a:r>
            <a:endParaRPr lang="he-IL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he-IL" b="1" dirty="0" smtClean="0">
                <a:solidFill>
                  <a:schemeClr val="accent5">
                    <a:lumMod val="75000"/>
                  </a:schemeClr>
                </a:solidFill>
              </a:rPr>
              <a:t>במידה והיה שימוש בכספי הקרן, ייגבו תשלומים שוטפים למילוי הקרן. </a:t>
            </a:r>
            <a:endParaRPr lang="he-IL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47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 txBox="1">
            <a:spLocks/>
          </p:cNvSpPr>
          <p:nvPr/>
        </p:nvSpPr>
        <p:spPr>
          <a:xfrm>
            <a:off x="4272893" y="531996"/>
            <a:ext cx="6928833" cy="823912"/>
          </a:xfrm>
          <a:prstGeom prst="rect">
            <a:avLst/>
          </a:prstGeom>
        </p:spPr>
        <p:txBody>
          <a:bodyPr rtlCol="1"/>
          <a:lstStyle>
            <a:lvl1pPr marL="347472" indent="-347472" algn="r" defTabSz="914400" rtl="1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0664" indent="-283464" algn="r" defTabSz="914400" rtl="1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defTabSz="914400" rtl="1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defTabSz="914400" rtl="1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defTabSz="914400" rtl="1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דמי כניסה / מעבר, תשלומים </a:t>
            </a: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והנחות</a:t>
            </a:r>
          </a:p>
        </p:txBody>
      </p:sp>
      <p:sp>
        <p:nvSpPr>
          <p:cNvPr id="4" name="מציין מיקום תוכן 5"/>
          <p:cNvSpPr txBox="1">
            <a:spLocks/>
          </p:cNvSpPr>
          <p:nvPr/>
        </p:nvSpPr>
        <p:spPr>
          <a:xfrm>
            <a:off x="1002875" y="1099125"/>
            <a:ext cx="10908405" cy="6290492"/>
          </a:xfrm>
          <a:prstGeom prst="rect">
            <a:avLst/>
          </a:prstGeom>
        </p:spPr>
        <p:txBody>
          <a:bodyPr rtlCol="1">
            <a:noAutofit/>
          </a:bodyPr>
          <a:lstStyle>
            <a:lvl1pPr marL="347472" indent="-347472" algn="r" defTabSz="914400" rtl="1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0664" indent="-283464" algn="r" defTabSz="914400" rtl="1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defTabSz="914400" rtl="1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defTabSz="914400" rtl="1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defTabSz="914400" rtl="1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</a:pPr>
            <a:r>
              <a:rPr lang="he-IL" sz="1600" b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דמי כניסה לנקלטים חדשים–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1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50,000 ₪ ליחיד, 100,000 ₪ לזוג.</a:t>
            </a:r>
          </a:p>
          <a:p>
            <a:pPr>
              <a:lnSpc>
                <a:spcPct val="140000"/>
              </a:lnSpc>
            </a:pPr>
            <a:r>
              <a:rPr lang="he-IL" sz="1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תנאי תשלום – 50% בתשלומים בפריסה עד 4 שנים,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1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50% מול רווחים עתידיים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1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10% הנחה למשלמים במזומן      </a:t>
            </a:r>
          </a:p>
          <a:p>
            <a:pPr>
              <a:lnSpc>
                <a:spcPct val="140000"/>
              </a:lnSpc>
            </a:pPr>
            <a:r>
              <a:rPr lang="he-IL" sz="1600" b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הנחה לבני / בנות חברים/ות בחברות מלאה או </a:t>
            </a:r>
            <a:r>
              <a:rPr lang="he-IL" sz="1600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יורש/ת</a:t>
            </a:r>
            <a:r>
              <a:rPr lang="he-IL" sz="1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he-IL" sz="1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e-IL" sz="1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1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50% הנחה= 25,000 ₪ לאדם</a:t>
            </a:r>
          </a:p>
          <a:p>
            <a:pPr>
              <a:lnSpc>
                <a:spcPct val="140000"/>
              </a:lnSpc>
            </a:pPr>
            <a:r>
              <a:rPr lang="he-IL" sz="1600" b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דמי מעבר – </a:t>
            </a:r>
            <a:r>
              <a:rPr lang="he-IL" sz="1600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לחברים/ות בעצמאות </a:t>
            </a:r>
            <a:r>
              <a:rPr lang="he-IL" sz="1600" b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כלכלית </a:t>
            </a:r>
            <a:r>
              <a:rPr lang="he-IL" sz="1600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ולתושבי/ות קבע בהרחבה שיעברו לחברות </a:t>
            </a:r>
            <a:r>
              <a:rPr lang="he-IL" sz="1600" b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מלאה -</a:t>
            </a:r>
            <a:r>
              <a:rPr lang="en-US" sz="1600" b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600" b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1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50% הנחה= 25,000 ₪ לאדם</a:t>
            </a:r>
          </a:p>
          <a:p>
            <a:pPr>
              <a:lnSpc>
                <a:spcPct val="140000"/>
              </a:lnSpc>
            </a:pPr>
            <a:r>
              <a:rPr lang="he-IL" sz="1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תנאי תשלום – 30% בתשלומים בפריסה ל 5 שנים, 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1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70% </a:t>
            </a:r>
            <a:r>
              <a:rPr lang="he-IL" sz="1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מול רווחים עתידיים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e-IL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מציין מיקום תוכן 3"/>
          <p:cNvSpPr txBox="1">
            <a:spLocks/>
          </p:cNvSpPr>
          <p:nvPr/>
        </p:nvSpPr>
        <p:spPr>
          <a:xfrm>
            <a:off x="392128" y="328447"/>
            <a:ext cx="3624749" cy="2348232"/>
          </a:xfrm>
          <a:prstGeom prst="rect">
            <a:avLst/>
          </a:prstGeom>
        </p:spPr>
        <p:txBody>
          <a:bodyPr rtlCol="1">
            <a:normAutofit fontScale="55000" lnSpcReduction="20000"/>
          </a:bodyPr>
          <a:lstStyle>
            <a:lvl1pPr marL="347472" indent="-347472" algn="r" defTabSz="914400" rtl="1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0664" indent="-283464" algn="r" defTabSz="914400" rtl="1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defTabSz="914400" rtl="1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defTabSz="914400" rtl="1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defTabSz="914400" rtl="1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200" b="1" dirty="0"/>
              <a:t>שותפות בבעלות על הנכסים המשותפים.</a:t>
            </a:r>
          </a:p>
          <a:p>
            <a:r>
              <a:rPr lang="he-IL" sz="2200" b="1" dirty="0"/>
              <a:t>שותפות בקבלת החלטות לגביי העסקים המשותפים.</a:t>
            </a:r>
          </a:p>
          <a:p>
            <a:r>
              <a:rPr lang="he-IL" sz="2200" b="1" dirty="0"/>
              <a:t>שותפות בקבלת החלטות על חלוקת המשאבים – הרווחים שמייצרים העסקים המשותפים.</a:t>
            </a:r>
          </a:p>
          <a:p>
            <a:r>
              <a:rPr lang="he-IL" sz="2200" b="1" dirty="0"/>
              <a:t>שותפות בערבות ההדדית</a:t>
            </a:r>
          </a:p>
          <a:p>
            <a:r>
              <a:rPr lang="he-IL" sz="2200" b="1" dirty="0"/>
              <a:t>זכות להנחות לבנים/ות</a:t>
            </a:r>
          </a:p>
          <a:p>
            <a:endParaRPr lang="he-IL" sz="1800" b="1" dirty="0"/>
          </a:p>
        </p:txBody>
      </p:sp>
      <p:cxnSp>
        <p:nvCxnSpPr>
          <p:cNvPr id="10" name="מחבר ישר 9"/>
          <p:cNvCxnSpPr/>
          <p:nvPr/>
        </p:nvCxnSpPr>
        <p:spPr>
          <a:xfrm flipH="1" flipV="1">
            <a:off x="3906407" y="4244371"/>
            <a:ext cx="8004873" cy="1763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55313" y="4751124"/>
            <a:ext cx="4905519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ההנחה ותנאי התשלום תינתן לעוברים במשך שנתיים מיום אישור התקנון.</a:t>
            </a:r>
          </a:p>
          <a:p>
            <a:endParaRPr lang="he-IL" dirty="0"/>
          </a:p>
        </p:txBody>
      </p:sp>
      <p:sp>
        <p:nvSpPr>
          <p:cNvPr id="18" name="TextBox 17"/>
          <p:cNvSpPr txBox="1"/>
          <p:nvPr/>
        </p:nvSpPr>
        <p:spPr>
          <a:xfrm rot="21057612">
            <a:off x="324676" y="2727005"/>
            <a:ext cx="2208883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דמי הכניסה ישמשו להשקעות בעסקים ובקהילה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AAB616AB-C839-448D-B5B6-C7139CCF0403}"/>
              </a:ext>
            </a:extLst>
          </p:cNvPr>
          <p:cNvSpPr/>
          <p:nvPr/>
        </p:nvSpPr>
        <p:spPr>
          <a:xfrm>
            <a:off x="490845" y="6607446"/>
            <a:ext cx="114204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200" b="1" dirty="0">
                <a:solidFill>
                  <a:schemeClr val="tx2"/>
                </a:solidFill>
              </a:rPr>
              <a:t>כל האמור במצגת זו נועד לצרכי דיון והמחשה בלבד. רק הנוסח שיופיע בהחלטות המפורטות שיתקבלו (אם יתקבלו) יחייב את הקיבוץ לכל דבר ועניין.  </a:t>
            </a:r>
          </a:p>
        </p:txBody>
      </p:sp>
      <p:cxnSp>
        <p:nvCxnSpPr>
          <p:cNvPr id="11" name="מחבר ישר 10"/>
          <p:cNvCxnSpPr/>
          <p:nvPr/>
        </p:nvCxnSpPr>
        <p:spPr>
          <a:xfrm flipH="1" flipV="1">
            <a:off x="3906408" y="3266149"/>
            <a:ext cx="8004873" cy="1763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20149156">
            <a:off x="2558905" y="3081483"/>
            <a:ext cx="291594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כל הסכומים צמודים למדד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9786" y="5961115"/>
            <a:ext cx="10394582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lvl="0"/>
            <a:r>
              <a:rPr lang="he-IL" b="1" u="sng" dirty="0"/>
              <a:t>הנחה מיוחדת –</a:t>
            </a:r>
            <a:r>
              <a:rPr lang="he-IL" b="1" dirty="0"/>
              <a:t> </a:t>
            </a:r>
            <a:r>
              <a:rPr lang="he-IL" b="1" dirty="0" smtClean="0"/>
              <a:t>לתושבים </a:t>
            </a:r>
            <a:r>
              <a:rPr lang="he-IL" b="1" dirty="0"/>
              <a:t>הגרים ביפתח ביום קבלת נוהל זה, שיביעו רצונם להתקבל לחברות ברגע שתתאפשר בנייה חדשה, ותוך חודשיים מאישור  הנוהל, יוכלו לקבל הנחה כמו זו המפורטת בסעיף  </a:t>
            </a:r>
            <a:r>
              <a:rPr lang="he-IL" b="1" dirty="0" smtClean="0"/>
              <a:t>2.2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איור טבע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36_TF03431377.potx" id="{4284E3C9-D419-4957-9C36-214052137E12}" vid="{37DC2218-D66D-4455-B57A-84FBA1B1B2DE}"/>
    </a:ext>
  </a:extLst>
</a:theme>
</file>

<file path=ppt/theme/theme2.xml><?xml version="1.0" encoding="utf-8"?>
<a:theme xmlns:a="http://schemas.openxmlformats.org/drawingml/2006/main" name="ערכת נושא של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של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מצגת טבע, עיצוב מאויר לרוחב (מסך רחב)</Template>
  <TotalTime>25660</TotalTime>
  <Words>908</Words>
  <Application>Microsoft Office PowerPoint</Application>
  <PresentationFormat>מסך רחב</PresentationFormat>
  <Paragraphs>77</Paragraphs>
  <Slides>12</Slides>
  <Notes>7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6" baseType="lpstr">
      <vt:lpstr>Arial</vt:lpstr>
      <vt:lpstr>Segoe Print</vt:lpstr>
      <vt:lpstr>Tahoma</vt:lpstr>
      <vt:lpstr>איור טבע 16x9</vt:lpstr>
      <vt:lpstr>קליטה ו"מעבר" לחברות מלאה ביפתח</vt:lpstr>
      <vt:lpstr>למה?</vt:lpstr>
      <vt:lpstr>מצגת של PowerPoint‏</vt:lpstr>
      <vt:lpstr>מצגת של PowerPoint‏</vt:lpstr>
      <vt:lpstr>מצגת של PowerPoint‏</vt:lpstr>
      <vt:lpstr>חברות מלאה בקיבוץ המתחדש, הינה הצטרפות למערכת קואופרטיבית  שמופעל בה עיקרון "הערבות ההדדית".  מהלך זה מגדיר שותפות בשני תחומים עיקריים: התחום העסקי והערבות ההדדית.</vt:lpstr>
      <vt:lpstr>מצגת של PowerPoint‏</vt:lpstr>
      <vt:lpstr>קרן עזרה הדדית צרכים מיוחדים– </vt:lpstr>
      <vt:lpstr>מצגת של PowerPoint‏</vt:lpstr>
      <vt:lpstr>מצגת של PowerPoint‏</vt:lpstr>
      <vt:lpstr>מצגת של PowerPoint‏</vt:lpstr>
      <vt:lpstr>נו...  מה דעתך ?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פריסת כותרת</dc:title>
  <dc:creator>Admin</dc:creator>
  <cp:lastModifiedBy>Rina Yaffe</cp:lastModifiedBy>
  <cp:revision>102</cp:revision>
  <cp:lastPrinted>2019-10-29T08:10:02Z</cp:lastPrinted>
  <dcterms:created xsi:type="dcterms:W3CDTF">2019-06-04T14:16:17Z</dcterms:created>
  <dcterms:modified xsi:type="dcterms:W3CDTF">2021-10-08T06:01:42Z</dcterms:modified>
</cp:coreProperties>
</file>